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2"/>
  </p:notesMasterIdLst>
  <p:sldIdLst>
    <p:sldId id="257" r:id="rId2"/>
    <p:sldId id="999" r:id="rId3"/>
    <p:sldId id="1085" r:id="rId4"/>
    <p:sldId id="1084" r:id="rId5"/>
    <p:sldId id="1083" r:id="rId6"/>
    <p:sldId id="1086" r:id="rId7"/>
    <p:sldId id="1071" r:id="rId8"/>
    <p:sldId id="1000" r:id="rId9"/>
    <p:sldId id="1042" r:id="rId10"/>
    <p:sldId id="995" r:id="rId11"/>
    <p:sldId id="996" r:id="rId12"/>
    <p:sldId id="998" r:id="rId13"/>
    <p:sldId id="1082" r:id="rId14"/>
    <p:sldId id="1039" r:id="rId15"/>
    <p:sldId id="1001" r:id="rId16"/>
    <p:sldId id="1002" r:id="rId17"/>
    <p:sldId id="1036" r:id="rId18"/>
    <p:sldId id="1033" r:id="rId19"/>
    <p:sldId id="1037" r:id="rId20"/>
    <p:sldId id="1074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dhy Munawar Rachman" initials="BMR" lastIdx="1" clrIdx="0">
    <p:extLst>
      <p:ext uri="{19B8F6BF-5375-455C-9EA6-DF929625EA0E}">
        <p15:presenceInfo xmlns:p15="http://schemas.microsoft.com/office/powerpoint/2012/main" xmlns="" userId="S::budhy.rachman@asiafoundation.org::6e724e74-2e1b-4784-a7b3-8d2fcaa3a3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9" autoAdjust="0"/>
    <p:restoredTop sz="83302" autoAdjust="0"/>
  </p:normalViewPr>
  <p:slideViewPr>
    <p:cSldViewPr>
      <p:cViewPr>
        <p:scale>
          <a:sx n="63" d="100"/>
          <a:sy n="63" d="100"/>
        </p:scale>
        <p:origin x="-14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95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22C5B2E-3C31-4FFC-BC37-FE9EDC5925F8}" type="datetimeFigureOut">
              <a:rPr lang="en-US"/>
              <a:pPr>
                <a:defRPr/>
              </a:pPr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C66290-F902-4164-AAA1-8135A5EF9F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284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66290-F902-4164-AAA1-8135A5EF9F4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76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8B0E9B-542B-4A7A-96C3-6FC16F111ADA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25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EB94DF-E95F-4F5F-B72C-92F36F16F9EB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63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E54777-21A8-4A73-BA11-250E09A41B05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67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E54777-21A8-4A73-BA11-250E09A41B05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36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E54777-21A8-4A73-BA11-250E09A41B05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44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36D054-AAE0-4796-B109-8BBCFAB693A2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7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F36E9F-F7E8-4D6E-9FE4-DF1E2E7BF84B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7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7A9AA5-565A-413E-9C41-18E2FD112634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23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7A9AA5-565A-413E-9C41-18E2FD112634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763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7A9AA5-565A-413E-9C41-18E2FD112634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28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A31A1D-7D5B-47F1-8F84-8BDAD702C892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81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66290-F902-4164-AAA1-8135A5EF9F4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93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A31A1D-7D5B-47F1-8F84-8BDAD702C892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16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02A8BF-15EF-4689-9599-E5B2804B98F8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30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66290-F902-4164-AAA1-8135A5EF9F4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83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A31A1D-7D5B-47F1-8F84-8BDAD702C892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07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2E1E6E-68A4-41E9-9871-A5FF00AF2A8A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16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50211D-28E6-44B3-A869-766B771502D8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03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50211D-28E6-44B3-A869-766B771502D8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40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97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FE254-8D98-4C47-A6CC-DD933211E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DEC552-6B44-4C74-8B6A-22EA3D892E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1B2621-1B40-461E-8C0B-D5D6633674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7A647D-16E7-443A-ABB3-2189F115C7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3DD265-2BCE-44A9-B455-8FB4EEEC99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EC7079-AE05-40D5-A172-C68F1279F0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4DDFF-97FD-4C60-9246-828AE97478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7DC4E-4F14-4FF7-881B-A69C897FD4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A0AFA6-103E-487E-ACDA-97F7F88F11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3DF8C3-4723-4E7D-A269-090A450D3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7AAE1-B536-484C-917C-27324200DD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8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8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948F4CB-6A51-4352-80DC-F571A5C12B6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tican.va/holy_father/benedict_xvi/encyclicals/documents/hf_ben-xvi_enc_20051225_deus-caritas-est_en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BANJIR DAN </a:t>
            </a:r>
            <a:br>
              <a:rPr 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</a:br>
            <a:r>
              <a:rPr 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SIKAP TERHADAP ALAM</a:t>
            </a:r>
            <a:br>
              <a:rPr 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</a:br>
            <a:r>
              <a:rPr lang="en-US" sz="3200" b="1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Dengan</a:t>
            </a:r>
            <a:r>
              <a:rPr 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ilustrasi</a:t>
            </a:r>
            <a:r>
              <a:rPr 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i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Deep Ecology/Eco Feminism</a:t>
            </a:r>
            <a:r>
              <a:rPr 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/>
            </a:r>
            <a:br>
              <a:rPr 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</a:br>
            <a:endParaRPr lang="en-US" sz="3200" b="1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099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/>
              <a:t>Budhy Munawar-Rachman</a:t>
            </a:r>
          </a:p>
          <a:p>
            <a:pPr eaLnBrk="1" hangingPunct="1"/>
            <a:r>
              <a:rPr lang="en-US" sz="2000" b="1"/>
              <a:t> Dosen Islamologi</a:t>
            </a:r>
          </a:p>
          <a:p>
            <a:pPr eaLnBrk="1" hangingPunct="1"/>
            <a:r>
              <a:rPr lang="en-US" sz="2000" b="1"/>
              <a:t>Sekolah Tinggi Filsafat (STF) Driyarkara</a:t>
            </a:r>
            <a:endParaRPr lang="en-US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i="1" dirty="0">
                <a:solidFill>
                  <a:srgbClr val="0070C0"/>
                </a:solidFill>
              </a:rPr>
              <a:t>Deep Ecology </a:t>
            </a:r>
            <a:r>
              <a:rPr lang="en-US" sz="2400" b="1" dirty="0">
                <a:solidFill>
                  <a:srgbClr val="0070C0"/>
                </a:solidFill>
              </a:rPr>
              <a:t>dan Agama-agama</a:t>
            </a:r>
            <a:endParaRPr lang="en-US" sz="2400" b="1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sz="2400" b="1" dirty="0">
              <a:latin typeface="+mj-lt"/>
            </a:endParaRPr>
          </a:p>
          <a:p>
            <a:pPr>
              <a:defRPr/>
            </a:pP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Pengertian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“Deep Ecology”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berkaitan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dengan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rgbClr val="0070C0"/>
                </a:solidFill>
                <a:latin typeface="+mj-lt"/>
              </a:rPr>
              <a:t>     “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Titik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Temu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Agama-agama”</a:t>
            </a:r>
            <a:endParaRPr lang="en-US" sz="2400" dirty="0">
              <a:latin typeface="+mj-lt"/>
            </a:endParaRPr>
          </a:p>
          <a:p>
            <a:pPr marL="0" indent="0">
              <a:buNone/>
              <a:defRPr/>
            </a:pPr>
            <a:r>
              <a:rPr lang="en-US" sz="2000" i="1" dirty="0">
                <a:latin typeface="+mj-lt"/>
              </a:rPr>
              <a:t>      P</a:t>
            </a:r>
            <a:r>
              <a:rPr lang="id-ID" sz="2000" i="1" dirty="0">
                <a:latin typeface="+mj-lt"/>
              </a:rPr>
              <a:t>a</a:t>
            </a:r>
            <a:r>
              <a:rPr lang="en-US" sz="2000" i="1" dirty="0" err="1">
                <a:latin typeface="+mj-lt"/>
              </a:rPr>
              <a:t>ndangan</a:t>
            </a:r>
            <a:r>
              <a:rPr lang="en-US" sz="2000" i="1" dirty="0">
                <a:latin typeface="+mj-lt"/>
              </a:rPr>
              <a:t> </a:t>
            </a:r>
            <a:r>
              <a:rPr lang="en-US" sz="2000" i="1" dirty="0" err="1">
                <a:latin typeface="+mj-lt"/>
              </a:rPr>
              <a:t>bahwa</a:t>
            </a:r>
            <a:r>
              <a:rPr lang="en-US" sz="2000" i="1" dirty="0">
                <a:latin typeface="+mj-lt"/>
              </a:rPr>
              <a:t> </a:t>
            </a:r>
            <a:r>
              <a:rPr lang="id-ID" sz="2000" i="1" dirty="0">
                <a:latin typeface="+mj-lt"/>
              </a:rPr>
              <a:t>agama</a:t>
            </a:r>
            <a:r>
              <a:rPr lang="en-US" sz="2000" i="1" dirty="0">
                <a:latin typeface="+mj-lt"/>
              </a:rPr>
              <a:t> </a:t>
            </a:r>
            <a:r>
              <a:rPr lang="id-ID" sz="2000" i="1" dirty="0">
                <a:latin typeface="+mj-lt"/>
              </a:rPr>
              <a:t>agama yang berbeda-beda itu mempunyai </a:t>
            </a:r>
            <a:r>
              <a:rPr lang="en-US" sz="2000" i="1" dirty="0">
                <a:latin typeface="+mj-lt"/>
              </a:rPr>
              <a:t> </a:t>
            </a:r>
          </a:p>
          <a:p>
            <a:pPr marL="0" indent="0">
              <a:buNone/>
              <a:defRPr/>
            </a:pPr>
            <a:r>
              <a:rPr lang="en-US" sz="2000" i="1" dirty="0">
                <a:latin typeface="+mj-lt"/>
              </a:rPr>
              <a:t>      </a:t>
            </a:r>
            <a:r>
              <a:rPr lang="id-ID" sz="2000" i="1" dirty="0">
                <a:latin typeface="+mj-lt"/>
              </a:rPr>
              <a:t>atau saling</a:t>
            </a:r>
            <a:r>
              <a:rPr lang="en-US" sz="2000" i="1" dirty="0">
                <a:latin typeface="+mj-lt"/>
              </a:rPr>
              <a:t> </a:t>
            </a:r>
            <a:r>
              <a:rPr lang="id-ID" sz="2000" i="1" dirty="0">
                <a:latin typeface="+mj-lt"/>
              </a:rPr>
              <a:t>share titik temu yang sama. </a:t>
            </a:r>
            <a:endParaRPr lang="en-US" sz="2000" i="1" dirty="0">
              <a:latin typeface="+mj-lt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2400" dirty="0">
              <a:latin typeface="+mj-lt"/>
            </a:endParaRPr>
          </a:p>
          <a:p>
            <a:pPr>
              <a:defRPr/>
            </a:pPr>
            <a:r>
              <a:rPr lang="en-US" sz="1800" b="1" dirty="0">
                <a:solidFill>
                  <a:srgbClr val="0070C0"/>
                </a:solidFill>
              </a:rPr>
              <a:t>“Deep Ecology” </a:t>
            </a:r>
            <a:r>
              <a:rPr lang="id-ID" sz="1800" dirty="0">
                <a:latin typeface="+mj-lt"/>
              </a:rPr>
              <a:t>telah menggali makna-makna mendalam dari konsep keagamaan seperti </a:t>
            </a:r>
            <a:r>
              <a:rPr lang="en-US" sz="1800" dirty="0" err="1">
                <a:latin typeface="+mj-lt"/>
              </a:rPr>
              <a:t>konsep-konsep</a:t>
            </a:r>
            <a:r>
              <a:rPr lang="en-US" sz="1800" dirty="0">
                <a:latin typeface="+mj-lt"/>
              </a:rPr>
              <a:t> (</a:t>
            </a:r>
            <a:r>
              <a:rPr lang="en-US" sz="1800" dirty="0" err="1">
                <a:latin typeface="+mj-lt"/>
              </a:rPr>
              <a:t>contoh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dari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teologi</a:t>
            </a:r>
            <a:r>
              <a:rPr lang="en-US" sz="1800" dirty="0">
                <a:latin typeface="+mj-lt"/>
              </a:rPr>
              <a:t> Islam) </a:t>
            </a:r>
            <a:r>
              <a:rPr lang="en-US" sz="1800" b="1" i="1" dirty="0">
                <a:solidFill>
                  <a:srgbClr val="0070C0"/>
                </a:solidFill>
                <a:latin typeface="+mj-lt"/>
              </a:rPr>
              <a:t>al-d</a:t>
            </a:r>
            <a:r>
              <a:rPr lang="id-ID" sz="1800" b="1" i="1" dirty="0">
                <a:solidFill>
                  <a:srgbClr val="0070C0"/>
                </a:solidFill>
                <a:latin typeface="+mj-lt"/>
              </a:rPr>
              <a:t>î</a:t>
            </a:r>
            <a:r>
              <a:rPr lang="en-US" sz="1800" b="1" i="1" dirty="0">
                <a:solidFill>
                  <a:srgbClr val="0070C0"/>
                </a:solidFill>
                <a:latin typeface="+mj-lt"/>
              </a:rPr>
              <a:t>n, </a:t>
            </a:r>
            <a:r>
              <a:rPr lang="id-ID" sz="1800" b="1" i="1" dirty="0">
                <a:solidFill>
                  <a:srgbClr val="0070C0"/>
                </a:solidFill>
                <a:latin typeface="+mj-lt"/>
              </a:rPr>
              <a:t>al-islâm, al-hanîfîyat-u 'l-sam</a:t>
            </a:r>
            <a:r>
              <a:rPr lang="id-ID" sz="1800" b="1" i="1" u="sng" dirty="0">
                <a:solidFill>
                  <a:srgbClr val="0070C0"/>
                </a:solidFill>
                <a:latin typeface="+mj-lt"/>
              </a:rPr>
              <a:t>h</a:t>
            </a:r>
            <a:r>
              <a:rPr lang="id-ID" sz="1800" b="1" i="1" dirty="0">
                <a:solidFill>
                  <a:srgbClr val="0070C0"/>
                </a:solidFill>
                <a:latin typeface="+mj-lt"/>
              </a:rPr>
              <a:t>ah, fithrah, ahl al-kitâb</a:t>
            </a:r>
            <a:r>
              <a:rPr lang="id-ID" sz="1800" dirty="0">
                <a:latin typeface="+mj-lt"/>
              </a:rPr>
              <a:t>, dan seterusnya. Secara teologis-filosofis, </a:t>
            </a:r>
            <a:r>
              <a:rPr lang="id-ID" sz="1800" dirty="0">
                <a:solidFill>
                  <a:srgbClr val="0070C0"/>
                </a:solidFill>
                <a:latin typeface="+mj-lt"/>
              </a:rPr>
              <a:t>definisi </a:t>
            </a:r>
            <a:r>
              <a:rPr lang="en-US" sz="1800" b="1" dirty="0">
                <a:solidFill>
                  <a:srgbClr val="0070C0"/>
                </a:solidFill>
              </a:rPr>
              <a:t>“Deep Ecology”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sebagai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“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titik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temu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agama-agama” </a:t>
            </a:r>
            <a:r>
              <a:rPr lang="id-ID" sz="1800" dirty="0">
                <a:solidFill>
                  <a:srgbClr val="0070C0"/>
                </a:solidFill>
                <a:latin typeface="+mj-lt"/>
              </a:rPr>
              <a:t>ini menguraikan apa yang disebut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panggilan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agama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untuk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menemukan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id-ID" sz="1800" dirty="0">
                <a:solidFill>
                  <a:srgbClr val="0070C0"/>
                </a:solidFill>
                <a:latin typeface="+mj-lt"/>
              </a:rPr>
              <a:t>"</a:t>
            </a:r>
            <a:r>
              <a:rPr lang="id-ID" sz="1800" i="1" dirty="0">
                <a:solidFill>
                  <a:srgbClr val="0070C0"/>
                </a:solidFill>
                <a:latin typeface="+mj-lt"/>
              </a:rPr>
              <a:t>kalimat-un sawâ'</a:t>
            </a:r>
            <a:r>
              <a:rPr lang="id-ID" sz="1800" dirty="0">
                <a:solidFill>
                  <a:srgbClr val="0070C0"/>
                </a:solidFill>
                <a:latin typeface="+mj-lt"/>
              </a:rPr>
              <a:t>" </a:t>
            </a:r>
            <a:r>
              <a:rPr lang="id-ID" sz="1800" dirty="0">
                <a:latin typeface="+mj-lt"/>
              </a:rPr>
              <a:t>(istilah al-Qur'an, titik temu, </a:t>
            </a:r>
            <a:r>
              <a:rPr lang="id-ID" sz="1800" i="1" dirty="0">
                <a:latin typeface="+mj-lt"/>
              </a:rPr>
              <a:t>a common word</a:t>
            </a:r>
            <a:r>
              <a:rPr lang="id-ID" sz="1800" dirty="0">
                <a:latin typeface="+mj-lt"/>
              </a:rPr>
              <a:t>).</a:t>
            </a:r>
            <a:endParaRPr lang="en-US" sz="1800" dirty="0"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i="1" dirty="0">
                <a:solidFill>
                  <a:srgbClr val="0070C0"/>
                </a:solidFill>
              </a:rPr>
              <a:t>Deep Ecology </a:t>
            </a:r>
            <a:r>
              <a:rPr lang="en-US" sz="2400" b="1" dirty="0">
                <a:solidFill>
                  <a:srgbClr val="0070C0"/>
                </a:solidFill>
              </a:rPr>
              <a:t>dan Agama-agama</a:t>
            </a:r>
            <a:endParaRPr lang="en-US" sz="2400" b="1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sz="2400" b="1" dirty="0">
              <a:latin typeface="+mj-lt"/>
            </a:endParaRPr>
          </a:p>
          <a:p>
            <a:pPr>
              <a:defRPr/>
            </a:pPr>
            <a:r>
              <a:rPr lang="en-US" sz="2400" b="1" dirty="0">
                <a:latin typeface="+mj-lt"/>
              </a:rPr>
              <a:t>EPISTEMOLOGI</a:t>
            </a:r>
          </a:p>
          <a:p>
            <a:pPr>
              <a:defRPr/>
            </a:pPr>
            <a:endParaRPr lang="en-US" sz="2400" b="1" dirty="0">
              <a:solidFill>
                <a:srgbClr val="0070C0"/>
              </a:solidFill>
              <a:latin typeface="+mj-lt"/>
            </a:endParaRPr>
          </a:p>
          <a:p>
            <a:pPr>
              <a:defRPr/>
            </a:pP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Pengertian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“Deep Ecology”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berkaitan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dengan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highlight>
                  <a:srgbClr val="FFFF00"/>
                </a:highlight>
                <a:latin typeface="+mj-lt"/>
              </a:rPr>
              <a:t>epistemologi</a:t>
            </a:r>
            <a:r>
              <a:rPr lang="id-ID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agama-agama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70C0"/>
                </a:solidFill>
                <a:latin typeface="+mj-lt"/>
              </a:rPr>
              <a:t>     </a:t>
            </a:r>
            <a:r>
              <a:rPr lang="en-US" sz="2000" i="1" dirty="0" err="1">
                <a:latin typeface="+mj-lt"/>
              </a:rPr>
              <a:t>Pengertian</a:t>
            </a:r>
            <a:r>
              <a:rPr lang="id-ID" sz="2000" i="1" dirty="0">
                <a:latin typeface="+mj-lt"/>
              </a:rPr>
              <a:t> ini berkaitan dengan </a:t>
            </a:r>
            <a:r>
              <a:rPr lang="en-US" sz="2000" i="1" dirty="0" err="1">
                <a:latin typeface="+mj-lt"/>
              </a:rPr>
              <a:t>justifikasi</a:t>
            </a:r>
            <a:r>
              <a:rPr lang="en-US" sz="2000" i="1" dirty="0">
                <a:latin typeface="+mj-lt"/>
              </a:rPr>
              <a:t> </a:t>
            </a:r>
            <a:r>
              <a:rPr lang="en-US" sz="2000" i="1" dirty="0" err="1">
                <a:latin typeface="+mj-lt"/>
              </a:rPr>
              <a:t>kebenaran</a:t>
            </a:r>
            <a:r>
              <a:rPr lang="en-US" sz="2000" i="1" dirty="0">
                <a:latin typeface="+mj-lt"/>
              </a:rPr>
              <a:t> agama.    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>
                <a:latin typeface="+mj-lt"/>
              </a:rPr>
              <a:t>   </a:t>
            </a:r>
          </a:p>
          <a:p>
            <a:pPr>
              <a:defRPr/>
            </a:pPr>
            <a:r>
              <a:rPr lang="en-US" sz="1800" b="1" dirty="0">
                <a:solidFill>
                  <a:srgbClr val="0070C0"/>
                </a:solidFill>
              </a:rPr>
              <a:t>“Deep Ecology” </a:t>
            </a:r>
            <a:r>
              <a:rPr lang="id-ID" sz="1800" dirty="0">
                <a:latin typeface="+mj-lt"/>
              </a:rPr>
              <a:t>adalah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pandangan</a:t>
            </a:r>
            <a:r>
              <a:rPr lang="en-US" sz="1800" dirty="0">
                <a:latin typeface="+mj-lt"/>
              </a:rPr>
              <a:t> </a:t>
            </a:r>
            <a:r>
              <a:rPr lang="id-ID" sz="1800" dirty="0">
                <a:latin typeface="+mj-lt"/>
              </a:rPr>
              <a:t>"inklusif" dalam soal epistemologi</a:t>
            </a:r>
            <a:r>
              <a:rPr lang="en-US" sz="1800" dirty="0">
                <a:latin typeface="+mj-lt"/>
              </a:rPr>
              <a:t> yang </a:t>
            </a:r>
            <a:r>
              <a:rPr lang="en-US" sz="1800" dirty="0" err="1">
                <a:latin typeface="+mj-lt"/>
              </a:rPr>
              <a:t>menegaskan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bahwa</a:t>
            </a:r>
            <a:r>
              <a:rPr lang="en-US" sz="1800" dirty="0">
                <a:latin typeface="+mj-lt"/>
              </a:rPr>
              <a:t> t</a:t>
            </a:r>
            <a:r>
              <a:rPr lang="id-ID" sz="1800" dirty="0">
                <a:latin typeface="+mj-lt"/>
              </a:rPr>
              <a:t>anpa mengurangi keyakinan seorang </a:t>
            </a:r>
            <a:r>
              <a:rPr lang="en-US" sz="1800" dirty="0" err="1">
                <a:latin typeface="+mj-lt"/>
              </a:rPr>
              <a:t>beragama</a:t>
            </a:r>
            <a:r>
              <a:rPr lang="id-ID" sz="1800" dirty="0">
                <a:latin typeface="+mj-lt"/>
              </a:rPr>
              <a:t> akan kebenaran agamanya (hal yang dengan sendirinya menjadi tuntutan dan kemestian seorang pemeluk suatu sistem keyakinan), </a:t>
            </a:r>
            <a:r>
              <a:rPr lang="id-ID" sz="1800" dirty="0">
                <a:solidFill>
                  <a:srgbClr val="00B0F0"/>
                </a:solidFill>
                <a:latin typeface="+mj-lt"/>
              </a:rPr>
              <a:t>sikap-sikap unik</a:t>
            </a:r>
            <a:r>
              <a:rPr lang="en-US" sz="1800" b="1" dirty="0">
                <a:solidFill>
                  <a:srgbClr val="0070C0"/>
                </a:solidFill>
              </a:rPr>
              <a:t> “Deep Ecology” </a:t>
            </a:r>
            <a:r>
              <a:rPr lang="id-ID" sz="1800" dirty="0">
                <a:solidFill>
                  <a:srgbClr val="00B0F0"/>
                </a:solidFill>
                <a:latin typeface="+mj-lt"/>
              </a:rPr>
              <a:t>dalam hubungan antaragama itu ialah </a:t>
            </a:r>
            <a:r>
              <a:rPr lang="id-ID" sz="1800" dirty="0">
                <a:solidFill>
                  <a:srgbClr val="00B0F0"/>
                </a:solidFill>
                <a:highlight>
                  <a:srgbClr val="FFFF00"/>
                </a:highlight>
                <a:latin typeface="+mj-lt"/>
              </a:rPr>
              <a:t>toleransi, kebebasan, keterbukaan, kewajaran, keadilan dan kejujuran (</a:t>
            </a:r>
            <a:r>
              <a:rPr lang="id-ID" sz="1800" i="1" dirty="0">
                <a:solidFill>
                  <a:srgbClr val="00B0F0"/>
                </a:solidFill>
                <a:highlight>
                  <a:srgbClr val="FFFF00"/>
                </a:highlight>
                <a:latin typeface="+mj-lt"/>
              </a:rPr>
              <a:t>fairness</a:t>
            </a:r>
            <a:r>
              <a:rPr lang="id-ID" sz="1800" dirty="0">
                <a:solidFill>
                  <a:srgbClr val="00B0F0"/>
                </a:solidFill>
                <a:highlight>
                  <a:srgbClr val="FFFF00"/>
                </a:highlight>
                <a:latin typeface="+mj-lt"/>
              </a:rPr>
              <a:t>)". </a:t>
            </a:r>
            <a:endParaRPr lang="en-US" sz="1800" dirty="0">
              <a:solidFill>
                <a:srgbClr val="00B0F0"/>
              </a:solidFill>
              <a:highlight>
                <a:srgbClr val="FFFF00"/>
              </a:highlight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i="1" dirty="0">
                <a:solidFill>
                  <a:srgbClr val="0070C0"/>
                </a:solidFill>
              </a:rPr>
              <a:t>Deep Ecology </a:t>
            </a:r>
            <a:r>
              <a:rPr lang="en-US" sz="2400" b="1" dirty="0">
                <a:solidFill>
                  <a:srgbClr val="0070C0"/>
                </a:solidFill>
              </a:rPr>
              <a:t>dan Agama-agama</a:t>
            </a:r>
            <a:endParaRPr lang="en-US" sz="2400" b="1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endParaRPr lang="en-US" b="1" dirty="0">
              <a:latin typeface="+mj-lt"/>
            </a:endParaRPr>
          </a:p>
          <a:p>
            <a:pPr>
              <a:defRPr/>
            </a:pP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Pengertian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“Deep Ecology”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berkaitan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dengan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highlight>
                  <a:srgbClr val="FFFF00"/>
                </a:highlight>
                <a:latin typeface="+mj-lt"/>
              </a:rPr>
              <a:t>etika</a:t>
            </a:r>
            <a:endParaRPr lang="en-US" sz="2400" b="1" dirty="0">
              <a:solidFill>
                <a:srgbClr val="0070C0"/>
              </a:solidFill>
              <a:highlight>
                <a:srgbClr val="FFFF00"/>
              </a:highlight>
              <a:latin typeface="+mj-lt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dirty="0">
                <a:latin typeface="+mj-lt"/>
              </a:rPr>
              <a:t>     </a:t>
            </a:r>
            <a:r>
              <a:rPr lang="en-US" sz="2000" i="1" dirty="0">
                <a:solidFill>
                  <a:schemeClr val="bg2"/>
                </a:solidFill>
                <a:latin typeface="+mj-lt"/>
              </a:rPr>
              <a:t>I</a:t>
            </a:r>
            <a:r>
              <a:rPr lang="id-ID" sz="2000" i="1" dirty="0">
                <a:solidFill>
                  <a:schemeClr val="bg2"/>
                </a:solidFill>
                <a:latin typeface="+mj-lt"/>
              </a:rPr>
              <a:t>ni melihat etika sebagai hal yang</a:t>
            </a:r>
            <a:r>
              <a:rPr lang="en-US" sz="2000" i="1" dirty="0">
                <a:solidFill>
                  <a:schemeClr val="bg2"/>
                </a:solidFill>
                <a:latin typeface="+mj-lt"/>
              </a:rPr>
              <a:t> </a:t>
            </a:r>
            <a:r>
              <a:rPr lang="id-ID" sz="2000" i="1" dirty="0">
                <a:solidFill>
                  <a:schemeClr val="bg2"/>
                </a:solidFill>
                <a:latin typeface="+mj-lt"/>
              </a:rPr>
              <a:t>mempertemukan agama-agama.</a:t>
            </a:r>
            <a:endParaRPr lang="en-US" sz="2000" i="1" dirty="0">
              <a:solidFill>
                <a:schemeClr val="bg2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d-ID" sz="24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endParaRPr lang="en-US" sz="2400" dirty="0">
              <a:latin typeface="+mj-lt"/>
            </a:endParaRPr>
          </a:p>
          <a:p>
            <a:pPr>
              <a:defRPr/>
            </a:pPr>
            <a:r>
              <a:rPr lang="id-ID" sz="1800" dirty="0"/>
              <a:t>Keanekaragaman agama-agama, dengan masing-masing etikanya yang spesifik, bagi </a:t>
            </a:r>
            <a:r>
              <a:rPr lang="en-US" sz="1800" b="1" dirty="0">
                <a:solidFill>
                  <a:srgbClr val="0070C0"/>
                </a:solidFill>
              </a:rPr>
              <a:t>“Deep Ecology” </a:t>
            </a:r>
            <a:r>
              <a:rPr lang="id-ID" sz="1800" dirty="0"/>
              <a:t>tidak membawa pada paham </a:t>
            </a:r>
            <a:r>
              <a:rPr lang="id-ID" sz="1800" dirty="0">
                <a:highlight>
                  <a:srgbClr val="FFFF00"/>
                </a:highlight>
              </a:rPr>
              <a:t>relativisme etis</a:t>
            </a:r>
            <a:r>
              <a:rPr lang="id-ID" sz="1800" dirty="0"/>
              <a:t>, tetapi menjadikan agama-agama bertemu pada pandangan </a:t>
            </a:r>
            <a:r>
              <a:rPr lang="id-ID" sz="1800" dirty="0">
                <a:highlight>
                  <a:srgbClr val="FFFF00"/>
                </a:highlight>
              </a:rPr>
              <a:t>etika universal yang sama</a:t>
            </a:r>
            <a:r>
              <a:rPr lang="en-US" sz="1800" dirty="0">
                <a:highlight>
                  <a:srgbClr val="FFFF00"/>
                </a:highlight>
              </a:rPr>
              <a:t>: </a:t>
            </a:r>
            <a:r>
              <a:rPr lang="id-ID" sz="1800" dirty="0">
                <a:highlight>
                  <a:srgbClr val="FFFF00"/>
                </a:highlight>
              </a:rPr>
              <a:t>sebagai </a:t>
            </a:r>
            <a:r>
              <a:rPr lang="id-ID" sz="1800" dirty="0">
                <a:solidFill>
                  <a:srgbClr val="0070C0"/>
                </a:solidFill>
                <a:highlight>
                  <a:srgbClr val="FFFF00"/>
                </a:highlight>
              </a:rPr>
              <a:t>pesan dasar </a:t>
            </a:r>
            <a:r>
              <a:rPr lang="en-US" sz="1800" dirty="0" err="1">
                <a:solidFill>
                  <a:srgbClr val="0070C0"/>
                </a:solidFill>
                <a:highlight>
                  <a:srgbClr val="FFFF00"/>
                </a:highlight>
              </a:rPr>
              <a:t>etika</a:t>
            </a:r>
            <a:r>
              <a:rPr lang="en-US" sz="1800" dirty="0">
                <a:solidFill>
                  <a:srgbClr val="0070C0"/>
                </a:solidFill>
                <a:highlight>
                  <a:srgbClr val="FFFF00"/>
                </a:highlight>
              </a:rPr>
              <a:t> </a:t>
            </a:r>
            <a:r>
              <a:rPr lang="id-ID" sz="1800" dirty="0">
                <a:solidFill>
                  <a:srgbClr val="0070C0"/>
                </a:solidFill>
                <a:highlight>
                  <a:srgbClr val="FFFF00"/>
                </a:highlight>
              </a:rPr>
              <a:t>agama yang sama. </a:t>
            </a:r>
            <a:endParaRPr lang="en-US" sz="1800" dirty="0">
              <a:solidFill>
                <a:srgbClr val="0070C0"/>
              </a:solidFill>
              <a:highlight>
                <a:srgbClr val="FFFF00"/>
              </a:highlight>
            </a:endParaRPr>
          </a:p>
          <a:p>
            <a:pPr>
              <a:defRPr/>
            </a:pP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/>
              <a:t>APAKAH NURCHOLISH SEORANG PLURALIS?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endParaRPr lang="en-US" b="1">
              <a:latin typeface="+mj-lt"/>
            </a:endParaRPr>
          </a:p>
          <a:p>
            <a:pPr>
              <a:defRPr/>
            </a:pPr>
            <a:r>
              <a:rPr lang="en-US" sz="2400" b="1">
                <a:latin typeface="+mj-lt"/>
              </a:rPr>
              <a:t>ETIKA - </a:t>
            </a:r>
            <a:r>
              <a:rPr lang="en-US" sz="2400" b="1">
                <a:solidFill>
                  <a:srgbClr val="0070C0"/>
                </a:solidFill>
                <a:latin typeface="+mj-lt"/>
              </a:rPr>
              <a:t>Pengertian Pluralisme berkaitan dengan etika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>
                <a:latin typeface="+mj-lt"/>
              </a:rPr>
              <a:t>     </a:t>
            </a:r>
            <a:r>
              <a:rPr lang="en-US" sz="2000" i="1">
                <a:solidFill>
                  <a:schemeClr val="bg2"/>
                </a:solidFill>
                <a:latin typeface="+mj-lt"/>
              </a:rPr>
              <a:t>I</a:t>
            </a:r>
            <a:r>
              <a:rPr lang="id-ID" sz="2000" i="1">
                <a:solidFill>
                  <a:schemeClr val="bg2"/>
                </a:solidFill>
                <a:latin typeface="+mj-lt"/>
              </a:rPr>
              <a:t>ni melihat etika sebagai hal yang</a:t>
            </a:r>
            <a:r>
              <a:rPr lang="en-US" sz="2000" i="1">
                <a:solidFill>
                  <a:schemeClr val="bg2"/>
                </a:solidFill>
                <a:latin typeface="+mj-lt"/>
              </a:rPr>
              <a:t> </a:t>
            </a:r>
            <a:r>
              <a:rPr lang="id-ID" sz="2000" i="1">
                <a:solidFill>
                  <a:schemeClr val="bg2"/>
                </a:solidFill>
                <a:latin typeface="+mj-lt"/>
              </a:rPr>
              <a:t>mempertemukan agama-agama.</a:t>
            </a:r>
            <a:endParaRPr lang="en-US" sz="2000" i="1">
              <a:solidFill>
                <a:schemeClr val="bg2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d-ID" sz="240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endParaRPr lang="en-US" sz="2400">
              <a:latin typeface="+mj-lt"/>
            </a:endParaRPr>
          </a:p>
          <a:p>
            <a:pPr>
              <a:defRPr/>
            </a:pPr>
            <a:r>
              <a:rPr lang="id-ID" sz="1800"/>
              <a:t>Keanekaragaman agama-agama, dengan masing-masing etikanya yang spesifik, bagi Nurcholish tidak membawa pada paham relativisme etis, tetapi menjadikan agama-agama bertemu pada pandangan etika universal yang sama. Nurcholish menyebutnya sebagai </a:t>
            </a:r>
            <a:r>
              <a:rPr lang="id-ID" sz="1800">
                <a:solidFill>
                  <a:srgbClr val="0070C0"/>
                </a:solidFill>
              </a:rPr>
              <a:t>pesan dasar agama yang sama. </a:t>
            </a:r>
            <a:endParaRPr lang="en-US" sz="1800">
              <a:solidFill>
                <a:srgbClr val="0070C0"/>
              </a:solidFill>
            </a:endParaRPr>
          </a:p>
          <a:p>
            <a:pPr>
              <a:defRPr/>
            </a:pPr>
            <a:endParaRPr lang="en-US" sz="1800" dirty="0"/>
          </a:p>
        </p:txBody>
      </p:sp>
      <p:pic>
        <p:nvPicPr>
          <p:cNvPr id="6148" name="Picture 4" descr="25: Deep Ecology vs. Shallow Ecology | Environmental Ethics">
            <a:extLst>
              <a:ext uri="{FF2B5EF4-FFF2-40B4-BE49-F238E27FC236}">
                <a16:creationId xmlns:a16="http://schemas.microsoft.com/office/drawing/2014/main" xmlns="" id="{0A07869B-582F-4259-84DA-411A463E8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635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i="1" dirty="0">
                <a:solidFill>
                  <a:srgbClr val="0070C0"/>
                </a:solidFill>
              </a:rPr>
              <a:t>Deep Ecology </a:t>
            </a:r>
            <a:r>
              <a:rPr lang="en-US" sz="2400" b="1" dirty="0">
                <a:solidFill>
                  <a:srgbClr val="0070C0"/>
                </a:solidFill>
              </a:rPr>
              <a:t>dan Agama-agama</a:t>
            </a:r>
            <a:endParaRPr lang="en-US" sz="2400" b="1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sz="1800" dirty="0"/>
          </a:p>
          <a:p>
            <a:pPr>
              <a:defRPr/>
            </a:pPr>
            <a:r>
              <a:rPr lang="id-ID" sz="1800" dirty="0"/>
              <a:t>Di sini </a:t>
            </a:r>
            <a:r>
              <a:rPr lang="en-US" sz="1800" b="1" dirty="0">
                <a:solidFill>
                  <a:srgbClr val="0070C0"/>
                </a:solidFill>
              </a:rPr>
              <a:t>“Deep Ecology” </a:t>
            </a:r>
            <a:r>
              <a:rPr lang="id-ID" sz="1800" dirty="0"/>
              <a:t>berbicara </a:t>
            </a:r>
            <a:r>
              <a:rPr lang="id-ID" sz="1800" b="1" dirty="0">
                <a:solidFill>
                  <a:srgbClr val="0070C0"/>
                </a:solidFill>
              </a:rPr>
              <a:t>tentang etika sebagai "titik temu garis besar berbagai agama"</a:t>
            </a:r>
            <a:r>
              <a:rPr lang="id-ID" sz="1800" dirty="0"/>
              <a:t>. </a:t>
            </a:r>
            <a:endParaRPr lang="en-US" sz="1800" dirty="0"/>
          </a:p>
          <a:p>
            <a:pPr>
              <a:defRPr/>
            </a:pPr>
            <a:endParaRPr lang="en-US" sz="1800" dirty="0"/>
          </a:p>
          <a:p>
            <a:pPr>
              <a:defRPr/>
            </a:pPr>
            <a:r>
              <a:rPr lang="en-US" sz="1800" b="1" dirty="0">
                <a:solidFill>
                  <a:srgbClr val="0070C0"/>
                </a:solidFill>
              </a:rPr>
              <a:t>“Deep Ecology” </a:t>
            </a:r>
            <a:r>
              <a:rPr lang="id-ID" sz="1800" dirty="0"/>
              <a:t>menegaskan bahwa "Mencapai kesepakatan bulat tentang masalah-masalah etika dan moral barangkali mustahil bagi masyarakat manusia yang sedemikian luas, </a:t>
            </a:r>
            <a:r>
              <a:rPr lang="id-ID" sz="1800" dirty="0">
                <a:highlight>
                  <a:srgbClr val="FFFF00"/>
                </a:highlight>
              </a:rPr>
              <a:t>namun kita dapat saling berbagi dan setujui bersama ide-ide dasar moralitas dan etika metafisis atau transendental yang merupakan titik temu garis besar berbagai agama </a:t>
            </a:r>
            <a:r>
              <a:rPr lang="id-ID" sz="1800" dirty="0"/>
              <a:t>..." </a:t>
            </a:r>
            <a:endParaRPr lang="en-US" sz="1800" dirty="0"/>
          </a:p>
          <a:p>
            <a:pPr>
              <a:defRPr/>
            </a:pPr>
            <a:r>
              <a:rPr lang="en-US" sz="1800" dirty="0"/>
              <a:t>Deep Ecology juga </a:t>
            </a:r>
            <a:r>
              <a:rPr lang="en-US" sz="1800" dirty="0" err="1"/>
              <a:t>bertemu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isu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0070C0"/>
                </a:solidFill>
              </a:rPr>
              <a:t>Eco-feminism</a:t>
            </a:r>
            <a:r>
              <a:rPr lang="en-US" sz="1800" dirty="0"/>
              <a:t> yang </a:t>
            </a:r>
            <a:r>
              <a:rPr lang="en-US" sz="1800" dirty="0" err="1"/>
              <a:t>melihat</a:t>
            </a:r>
            <a:r>
              <a:rPr lang="en-US" sz="1800" dirty="0"/>
              <a:t> </a:t>
            </a:r>
            <a:r>
              <a:rPr lang="en-US" sz="1800" dirty="0" err="1"/>
              <a:t>relasi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alam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relasi</a:t>
            </a:r>
            <a:r>
              <a:rPr lang="en-US" sz="1800" dirty="0"/>
              <a:t> yang “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menguasai</a:t>
            </a:r>
            <a:r>
              <a:rPr lang="en-US" sz="1800" dirty="0"/>
              <a:t>” </a:t>
            </a:r>
            <a:r>
              <a:rPr lang="en-US" sz="1800" dirty="0" err="1"/>
              <a:t>tapi</a:t>
            </a:r>
            <a:r>
              <a:rPr lang="en-US" sz="1800" dirty="0"/>
              <a:t> </a:t>
            </a:r>
            <a:r>
              <a:rPr lang="en-US" sz="1800" dirty="0" err="1"/>
              <a:t>pemeliharaan</a:t>
            </a:r>
            <a:r>
              <a:rPr lang="en-US" sz="1800" dirty="0"/>
              <a:t> </a:t>
            </a:r>
            <a:r>
              <a:rPr lang="en-US" sz="1800" dirty="0" err="1"/>
              <a:t>kehidupan</a:t>
            </a:r>
            <a:r>
              <a:rPr lang="en-US" sz="1800" dirty="0"/>
              <a:t>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i="1" dirty="0">
                <a:solidFill>
                  <a:srgbClr val="0070C0"/>
                </a:solidFill>
              </a:rPr>
              <a:t>Deep Ecology </a:t>
            </a:r>
            <a:r>
              <a:rPr lang="en-US" sz="2400" b="1" dirty="0">
                <a:solidFill>
                  <a:srgbClr val="0070C0"/>
                </a:solidFill>
              </a:rPr>
              <a:t>dan Agama-agama</a:t>
            </a:r>
            <a:endParaRPr lang="en-US" sz="2400" b="1" dirty="0"/>
          </a:p>
        </p:txBody>
      </p:sp>
      <p:pic>
        <p:nvPicPr>
          <p:cNvPr id="7172" name="Picture 4" descr="Apa itu Eco-Philosophy/Eco-Theology?&#10;">
            <a:extLst>
              <a:ext uri="{FF2B5EF4-FFF2-40B4-BE49-F238E27FC236}">
                <a16:creationId xmlns:a16="http://schemas.microsoft.com/office/drawing/2014/main" xmlns="" id="{29868338-FA2F-40CA-BA36-3B2EBA5604C6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51" y="1524000"/>
            <a:ext cx="6989897" cy="550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7620B82-D75A-4E40-A560-14E8503E44A6}"/>
              </a:ext>
            </a:extLst>
          </p:cNvPr>
          <p:cNvSpPr/>
          <p:nvPr/>
        </p:nvSpPr>
        <p:spPr>
          <a:xfrm>
            <a:off x="304800" y="5334000"/>
            <a:ext cx="259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Transformative “Deep Ecology” dan agama-agama</a:t>
            </a:r>
            <a:endParaRPr lang="id-ID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FA112BBD-9B84-455B-BAA8-54CDE3F48768}"/>
              </a:ext>
            </a:extLst>
          </p:cNvPr>
          <p:cNvCxnSpPr>
            <a:cxnSpLocks/>
          </p:cNvCxnSpPr>
          <p:nvPr/>
        </p:nvCxnSpPr>
        <p:spPr>
          <a:xfrm flipV="1">
            <a:off x="1676400" y="4191000"/>
            <a:ext cx="2438400" cy="114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</a:rPr>
              <a:t>KESIMPULAN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en-US" sz="2000" dirty="0">
              <a:latin typeface="+mj-lt"/>
            </a:endParaRPr>
          </a:p>
          <a:p>
            <a:pPr>
              <a:defRPr/>
            </a:pPr>
            <a:r>
              <a:rPr lang="en-US" i="1" dirty="0">
                <a:solidFill>
                  <a:srgbClr val="0070C0"/>
                </a:solidFill>
                <a:latin typeface="Brush Script MT" panose="03060802040406070304" pitchFamily="66" charset="0"/>
              </a:rPr>
              <a:t>The Heart of Religion – Religion of the Heart</a:t>
            </a:r>
          </a:p>
          <a:p>
            <a:pPr>
              <a:defRPr/>
            </a:pPr>
            <a:endParaRPr lang="en-US" sz="2000" dirty="0">
              <a:latin typeface="+mj-lt"/>
            </a:endParaRPr>
          </a:p>
          <a:p>
            <a:pPr>
              <a:defRPr/>
            </a:pPr>
            <a:r>
              <a:rPr lang="en-US" sz="2000" b="1" dirty="0">
                <a:solidFill>
                  <a:srgbClr val="0070C0"/>
                </a:solidFill>
              </a:rPr>
              <a:t>“Deep Ecology” </a:t>
            </a:r>
            <a:r>
              <a:rPr lang="id-ID" sz="2000" dirty="0">
                <a:latin typeface="+mj-lt"/>
              </a:rPr>
              <a:t>sebagai </a:t>
            </a:r>
            <a:r>
              <a:rPr lang="en-US" sz="2000" dirty="0" err="1">
                <a:latin typeface="+mj-lt"/>
              </a:rPr>
              <a:t>pandangan</a:t>
            </a:r>
            <a:r>
              <a:rPr lang="en-US" sz="2000" dirty="0">
                <a:latin typeface="+mj-lt"/>
              </a:rPr>
              <a:t> yang</a:t>
            </a:r>
            <a:r>
              <a:rPr lang="id-ID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inklusif</a:t>
            </a:r>
            <a:r>
              <a:rPr lang="id-ID" sz="2000" dirty="0">
                <a:latin typeface="+mj-lt"/>
              </a:rPr>
              <a:t>, sangat menghargai bahwa para penganut agama lain dapat menghayati religiusitas yang mendalam. </a:t>
            </a:r>
            <a:r>
              <a:rPr lang="id-ID" sz="2000" dirty="0">
                <a:highlight>
                  <a:srgbClr val="FFFF00"/>
                </a:highlight>
                <a:latin typeface="+mj-lt"/>
              </a:rPr>
              <a:t>Bahwa seorang beragama dapat memasuki </a:t>
            </a:r>
            <a:r>
              <a:rPr lang="id-ID" sz="2000" i="1" dirty="0">
                <a:highlight>
                  <a:srgbClr val="FFFF00"/>
                </a:highlight>
                <a:latin typeface="+mj-lt"/>
              </a:rPr>
              <a:t>the heart of religion</a:t>
            </a:r>
            <a:r>
              <a:rPr lang="id-ID" sz="2000" dirty="0">
                <a:highlight>
                  <a:srgbClr val="FFFF00"/>
                </a:highlight>
                <a:latin typeface="+mj-lt"/>
              </a:rPr>
              <a:t>-nya.</a:t>
            </a:r>
            <a:r>
              <a:rPr lang="id-ID" sz="2000" dirty="0">
                <a:latin typeface="+mj-lt"/>
              </a:rPr>
              <a:t> Dan </a:t>
            </a:r>
            <a:r>
              <a:rPr lang="en-US" sz="2000" b="1" dirty="0">
                <a:solidFill>
                  <a:srgbClr val="0070C0"/>
                </a:solidFill>
              </a:rPr>
              <a:t>“Deep Ecology” </a:t>
            </a:r>
            <a:r>
              <a:rPr lang="id-ID" sz="2000" dirty="0">
                <a:latin typeface="+mj-lt"/>
              </a:rPr>
              <a:t>menyadari kedalaman seseorang dalam beragama memasuki relung-relung </a:t>
            </a:r>
            <a:r>
              <a:rPr lang="en-US" sz="2000" i="1" dirty="0">
                <a:solidFill>
                  <a:srgbClr val="0070C0"/>
                </a:solidFill>
                <a:highlight>
                  <a:srgbClr val="FFFF00"/>
                </a:highlight>
                <a:latin typeface="Brush Script MT" panose="03060802040406070304" pitchFamily="66" charset="0"/>
              </a:rPr>
              <a:t>The Heart of Religion </a:t>
            </a:r>
            <a:r>
              <a:rPr lang="id-ID" sz="2000" dirty="0">
                <a:latin typeface="+mj-lt"/>
              </a:rPr>
              <a:t>-nya, </a:t>
            </a:r>
            <a:r>
              <a:rPr lang="id-ID" sz="2000" dirty="0">
                <a:highlight>
                  <a:srgbClr val="FFFF00"/>
                </a:highlight>
                <a:latin typeface="+mj-lt"/>
              </a:rPr>
              <a:t>dapat berpartisipasi bersama yang lain dalam apa yang disebut </a:t>
            </a:r>
            <a:r>
              <a:rPr lang="en-US" sz="2000" i="1" dirty="0">
                <a:solidFill>
                  <a:srgbClr val="0070C0"/>
                </a:solidFill>
                <a:highlight>
                  <a:srgbClr val="FFFF00"/>
                </a:highlight>
                <a:latin typeface="Brush Script MT" panose="03060802040406070304" pitchFamily="66" charset="0"/>
              </a:rPr>
              <a:t>Religion of the Heart</a:t>
            </a:r>
            <a:endParaRPr lang="en-US" sz="2000" dirty="0">
              <a:highlight>
                <a:srgbClr val="FFFF00"/>
              </a:highlight>
              <a:latin typeface="+mj-lt"/>
            </a:endParaRPr>
          </a:p>
          <a:p>
            <a:pPr>
              <a:defRPr/>
            </a:pPr>
            <a:r>
              <a:rPr lang="en-US" sz="2000" dirty="0" err="1">
                <a:highlight>
                  <a:srgbClr val="FFFF00"/>
                </a:highlight>
                <a:latin typeface="+mj-lt"/>
              </a:rPr>
              <a:t>Dalam</a:t>
            </a:r>
            <a:r>
              <a:rPr lang="en-US" sz="2000" dirty="0">
                <a:highlight>
                  <a:srgbClr val="FFFF00"/>
                </a:highlight>
                <a:latin typeface="+mj-lt"/>
              </a:rPr>
              <a:t> </a:t>
            </a:r>
            <a:r>
              <a:rPr lang="en-US" sz="2000" i="1" dirty="0">
                <a:solidFill>
                  <a:srgbClr val="0070C0"/>
                </a:solidFill>
                <a:highlight>
                  <a:srgbClr val="FFFF00"/>
                </a:highlight>
                <a:latin typeface="Brush Script MT" panose="03060802040406070304" pitchFamily="66" charset="0"/>
              </a:rPr>
              <a:t>The Heart of Religion </a:t>
            </a:r>
            <a:r>
              <a:rPr lang="en-US" sz="2000" dirty="0" err="1">
                <a:latin typeface="+mj-lt"/>
              </a:rPr>
              <a:t>inilah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kita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bisa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merasakan</a:t>
            </a:r>
            <a:r>
              <a:rPr lang="en-US" sz="2000" dirty="0">
                <a:latin typeface="+mj-lt"/>
              </a:rPr>
              <a:t> “</a:t>
            </a:r>
            <a:r>
              <a:rPr lang="en-US" sz="2000" dirty="0" err="1">
                <a:latin typeface="+mj-lt"/>
              </a:rPr>
              <a:t>kesatuan</a:t>
            </a:r>
            <a:r>
              <a:rPr lang="en-US" sz="2000" dirty="0">
                <a:latin typeface="+mj-lt"/>
              </a:rPr>
              <a:t>” </a:t>
            </a:r>
            <a:r>
              <a:rPr lang="en-US" sz="2000" dirty="0" err="1">
                <a:latin typeface="+mj-lt"/>
              </a:rPr>
              <a:t>dengan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Tuhan</a:t>
            </a:r>
            <a:r>
              <a:rPr lang="en-US" sz="2000" dirty="0">
                <a:latin typeface="+mj-lt"/>
              </a:rPr>
              <a:t> dan </a:t>
            </a:r>
            <a:r>
              <a:rPr lang="en-US" sz="2000" dirty="0" err="1">
                <a:latin typeface="+mj-lt"/>
              </a:rPr>
              <a:t>semesta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</a:rPr>
              <a:t>PENUTUP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r>
              <a:rPr lang="id-ID" sz="24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Dewasa ini perspektif "</a:t>
            </a:r>
            <a:r>
              <a:rPr lang="id-ID" sz="2400" i="1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A Common Word</a:t>
            </a:r>
            <a:r>
              <a:rPr lang="id-ID" sz="24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" yang berisi dua etika dasar: </a:t>
            </a:r>
            <a:r>
              <a:rPr lang="id-ID" sz="2400" b="1" dirty="0">
                <a:solidFill>
                  <a:srgbClr val="00B0F0"/>
                </a:solidFill>
                <a:latin typeface="+mj-lt"/>
                <a:ea typeface="+mn-ea"/>
                <a:cs typeface="+mn-cs"/>
              </a:rPr>
              <a:t>Cinta kepada Allah </a:t>
            </a:r>
            <a:r>
              <a:rPr lang="id-ID" sz="24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dan </a:t>
            </a:r>
            <a:r>
              <a:rPr lang="id-ID" sz="2400" b="1" dirty="0">
                <a:solidFill>
                  <a:srgbClr val="00B0F0"/>
                </a:solidFill>
                <a:highlight>
                  <a:srgbClr val="FFFF00"/>
                </a:highlight>
                <a:latin typeface="+mj-lt"/>
                <a:ea typeface="+mn-ea"/>
                <a:cs typeface="+mn-cs"/>
              </a:rPr>
              <a:t>cinta pada tetangga</a:t>
            </a:r>
            <a:r>
              <a:rPr lang="id-ID" sz="24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, telah menjadi perspektif yang didiskusikan secara global dalam membangun hubungan yang lebih mendalam antara kaum Muslim dan Kristiani, dan sebaliknya. </a:t>
            </a:r>
            <a:r>
              <a:rPr lang="en-US" sz="2400" dirty="0" err="1">
                <a:latin typeface="+mj-lt"/>
              </a:rPr>
              <a:t>Selanjutnya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ini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bisa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ditransformasikan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dalam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isu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“Deep Ecology” </a:t>
            </a:r>
            <a:endParaRPr lang="en-US" sz="24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PENUTUP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spcBef>
                <a:spcPts val="0"/>
              </a:spcBef>
              <a:buNone/>
            </a:pPr>
            <a:endParaRPr lang="en-US" sz="20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r>
              <a:rPr lang="id-ID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‘</a:t>
            </a:r>
            <a:r>
              <a:rPr lang="id-ID" sz="2400" i="1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The appearance of the A Common Word [Open Letter] of 2007 was </a:t>
            </a:r>
            <a:r>
              <a:rPr lang="id-ID" sz="2400" i="1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n-ea"/>
                <a:cs typeface="+mn-cs"/>
              </a:rPr>
              <a:t>a landmark in Muslim-Christian relations </a:t>
            </a:r>
            <a:r>
              <a:rPr lang="id-ID" sz="2400" i="1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and it has a unique role in stimulating a discussion at the deepest level across the world.’ </a:t>
            </a:r>
            <a:endParaRPr lang="en-US" sz="2400" i="1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endParaRPr lang="en-US" sz="24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>
              <a:buNone/>
            </a:pPr>
            <a:r>
              <a: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	</a:t>
            </a:r>
            <a:r>
              <a:rPr lang="id-ID" sz="24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— </a:t>
            </a:r>
            <a:r>
              <a:rPr lang="id-ID" sz="2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His Grace Dr Rowan Williams, </a:t>
            </a:r>
            <a:endParaRPr lang="en-US" sz="20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>
              <a:buNone/>
            </a:pPr>
            <a:r>
              <a:rPr lang="en-US" sz="2000" dirty="0">
                <a:latin typeface="+mj-lt"/>
              </a:rPr>
              <a:t>	      </a:t>
            </a:r>
            <a:r>
              <a:rPr lang="id-ID" sz="2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the Archbishop of Canterbury, 2010</a:t>
            </a:r>
            <a:endParaRPr lang="en-US" sz="2000" dirty="0">
              <a:latin typeface="+mj-lt"/>
            </a:endParaRPr>
          </a:p>
        </p:txBody>
      </p:sp>
      <p:pic>
        <p:nvPicPr>
          <p:cNvPr id="10" name="Picture 2" descr="https://fbcdn-profile-a.akamaihd.net/hprofile-ak-frc3/t1.0-1/c28.28.345.345/s160x160/255640_223122574373612_102074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52800"/>
            <a:ext cx="3124200" cy="352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</a:rPr>
              <a:t>PENUTUP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000" b="1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r>
              <a:rPr lang="id-ID" sz="2400" i="1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‘[T]he more recent A Common Word letter …. echoed a theme consonant with my first encyclical: </a:t>
            </a:r>
            <a:r>
              <a:rPr lang="id-ID" sz="2400" i="1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n-ea"/>
                <a:cs typeface="+mn-cs"/>
              </a:rPr>
              <a:t>the unbreakable bond between love of God and love of neighbor</a:t>
            </a:r>
            <a:r>
              <a:rPr lang="id-ID" sz="2400" i="1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, and the fundamental contradiction of resorting to violence or exclusion in the name of God (cf. </a:t>
            </a:r>
            <a:r>
              <a:rPr lang="id-ID" sz="2400" i="1" u="sng" dirty="0">
                <a:solidFill>
                  <a:schemeClr val="tx1"/>
                </a:solidFill>
                <a:latin typeface="+mj-lt"/>
                <a:ea typeface="+mn-ea"/>
                <a:cs typeface="+mn-cs"/>
                <a:hlinkClick r:id="rId3"/>
              </a:rPr>
              <a:t>Deus Caritas Est</a:t>
            </a:r>
            <a:r>
              <a:rPr lang="id-ID" sz="2400" i="1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, 16)’.</a:t>
            </a:r>
            <a:r>
              <a:rPr lang="id-ID" sz="24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endParaRPr lang="en-US" sz="24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	</a:t>
            </a:r>
            <a:r>
              <a:rPr lang="id-ID" sz="2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— His Holiness Pope Benedict XVI,</a:t>
            </a:r>
            <a:br>
              <a:rPr lang="id-ID" sz="2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</a:br>
            <a:r>
              <a:rPr lang="id-ID" sz="2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May 9th 2009, at the King Hussein Mosque in Amman, Jordan </a:t>
            </a:r>
            <a:endParaRPr lang="en-US" sz="20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</a:rPr>
              <a:t>KERUSAKAN ALAM</a:t>
            </a:r>
          </a:p>
        </p:txBody>
      </p:sp>
      <p:pic>
        <p:nvPicPr>
          <p:cNvPr id="1026" name="Picture 2" descr="10 Kabupaten/Kota Terdampak Banjir di Kalimantan Selatan">
            <a:extLst>
              <a:ext uri="{FF2B5EF4-FFF2-40B4-BE49-F238E27FC236}">
                <a16:creationId xmlns:a16="http://schemas.microsoft.com/office/drawing/2014/main" xmlns="" id="{9426484A-6EE8-42DE-9D50-3425364D33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51" y="1600200"/>
            <a:ext cx="6408097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TERIMA KASIH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US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</p:txBody>
      </p:sp>
      <p:pic>
        <p:nvPicPr>
          <p:cNvPr id="1026" name="Picture 2" descr="Alhamdulillah ~ Syukran Semua ~ Selamat Tahun Baru 2012 – Medicmesir">
            <a:extLst>
              <a:ext uri="{FF2B5EF4-FFF2-40B4-BE49-F238E27FC236}">
                <a16:creationId xmlns:a16="http://schemas.microsoft.com/office/drawing/2014/main" xmlns="" id="{9F453A38-A82C-49AF-B315-FDF497DB1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170" y="155575"/>
            <a:ext cx="2015467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“Deep Ecology”">
            <a:extLst>
              <a:ext uri="{FF2B5EF4-FFF2-40B4-BE49-F238E27FC236}">
                <a16:creationId xmlns:a16="http://schemas.microsoft.com/office/drawing/2014/main" xmlns="" id="{A0737508-555D-4307-901A-0113AA4A0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77" y="1496471"/>
            <a:ext cx="3810000" cy="53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07E5A5F-E442-476A-8F8B-5D15A01414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7070" y="1496470"/>
            <a:ext cx="4009730" cy="538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84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</a:rPr>
              <a:t>PERSPEKTIF DALAM MELIHAT ALAM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b="1">
                <a:latin typeface="+mj-lt"/>
              </a:rPr>
              <a:t>PERLUNYA PERSPEKTIF YANG LEBIH HOLISTIK DALAM MELIHAT ALAM</a:t>
            </a:r>
          </a:p>
          <a:p>
            <a:pPr marL="0" indent="0">
              <a:buNone/>
              <a:defRPr/>
            </a:pPr>
            <a:endParaRPr lang="en-US" b="1" dirty="0">
              <a:latin typeface="+mj-lt"/>
            </a:endParaRPr>
          </a:p>
          <a:p>
            <a:pPr>
              <a:defRPr/>
            </a:pPr>
            <a:r>
              <a:rPr lang="en-US" sz="2400" b="1" dirty="0" err="1">
                <a:latin typeface="+mj-lt"/>
              </a:rPr>
              <a:t>Apa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itu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perspektif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>
                <a:highlight>
                  <a:srgbClr val="FFFF00"/>
                </a:highlight>
                <a:latin typeface="+mj-lt"/>
              </a:rPr>
              <a:t>Deep Ecology</a:t>
            </a:r>
          </a:p>
          <a:p>
            <a:pPr>
              <a:defRPr/>
            </a:pPr>
            <a:r>
              <a:rPr lang="en-US" sz="2400" b="1" dirty="0" err="1">
                <a:latin typeface="+mj-lt"/>
              </a:rPr>
              <a:t>Apa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itu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perspektif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>
                <a:highlight>
                  <a:srgbClr val="FFFF00"/>
                </a:highlight>
                <a:latin typeface="+mj-lt"/>
              </a:rPr>
              <a:t>Eco-feminism</a:t>
            </a:r>
          </a:p>
          <a:p>
            <a:pPr>
              <a:defRPr/>
            </a:pPr>
            <a:r>
              <a:rPr lang="en-US" sz="2400" b="1" dirty="0" err="1">
                <a:latin typeface="+mj-lt"/>
              </a:rPr>
              <a:t>Dalam</a:t>
            </a:r>
            <a:r>
              <a:rPr lang="en-US" sz="2400" b="1" dirty="0">
                <a:latin typeface="+mj-lt"/>
              </a:rPr>
              <a:t> slide </a:t>
            </a:r>
            <a:r>
              <a:rPr lang="en-US" sz="2400" b="1" dirty="0" err="1">
                <a:latin typeface="+mj-lt"/>
              </a:rPr>
              <a:t>ini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jika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disebut</a:t>
            </a:r>
            <a:r>
              <a:rPr lang="en-US" sz="2400" b="1" dirty="0">
                <a:latin typeface="+mj-lt"/>
              </a:rPr>
              <a:t> Deep </a:t>
            </a:r>
            <a:r>
              <a:rPr lang="en-US" sz="2400" b="1" dirty="0" err="1">
                <a:latin typeface="+mj-lt"/>
              </a:rPr>
              <a:t>Ecologi</a:t>
            </a:r>
            <a:r>
              <a:rPr lang="en-US" sz="2400" b="1" dirty="0">
                <a:latin typeface="+mj-lt"/>
              </a:rPr>
              <a:t> di </a:t>
            </a:r>
            <a:r>
              <a:rPr lang="en-US" sz="2400" b="1" dirty="0" err="1">
                <a:latin typeface="+mj-lt"/>
              </a:rPr>
              <a:t>dalamnya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sudah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termuat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perspektif</a:t>
            </a:r>
            <a:r>
              <a:rPr lang="en-US" sz="2400" b="1" dirty="0">
                <a:latin typeface="+mj-lt"/>
              </a:rPr>
              <a:t> Eco-feminism</a:t>
            </a:r>
          </a:p>
          <a:p>
            <a:pPr>
              <a:defRPr/>
            </a:pPr>
            <a:endParaRPr lang="en-US" sz="24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2344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 wrap="square" anchor="ctr"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PERSPEKTIF DALAM MELIHAT ALAM</a:t>
            </a:r>
            <a:br>
              <a:rPr lang="en-US" sz="2800" b="1" dirty="0">
                <a:solidFill>
                  <a:srgbClr val="0070C0"/>
                </a:solidFill>
              </a:rPr>
            </a:br>
            <a:r>
              <a:rPr lang="en-US" sz="2800" b="1" i="1" dirty="0">
                <a:solidFill>
                  <a:srgbClr val="0070C0"/>
                </a:solidFill>
              </a:rPr>
              <a:t>Deep Ecology </a:t>
            </a:r>
            <a:r>
              <a:rPr lang="en-US" sz="2800" b="1" dirty="0">
                <a:solidFill>
                  <a:srgbClr val="0070C0"/>
                </a:solidFill>
              </a:rPr>
              <a:t>dan Agama-agama</a:t>
            </a:r>
            <a:endParaRPr lang="en-US" sz="2800" b="1" dirty="0"/>
          </a:p>
        </p:txBody>
      </p:sp>
      <p:pic>
        <p:nvPicPr>
          <p:cNvPr id="5" name="Picture 2" descr="Buy RELIGION AND ECOLOGY Book Online at Low Prices in India | RELIGION AND  ECOLOGY Reviews &amp; Ratings - Amazon.in">
            <a:extLst>
              <a:ext uri="{FF2B5EF4-FFF2-40B4-BE49-F238E27FC236}">
                <a16:creationId xmlns:a16="http://schemas.microsoft.com/office/drawing/2014/main" xmlns="" id="{CC1EE606-FE64-4E86-9BC7-FA36CCBDF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9666" y="1600200"/>
            <a:ext cx="3239468" cy="453072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6627" name="Content Placeholder 2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500" dirty="0"/>
              <a:t>	</a:t>
            </a:r>
            <a:r>
              <a:rPr lang="id-ID" sz="1500" dirty="0"/>
              <a:t>		</a:t>
            </a:r>
            <a:endParaRPr lang="en-US" sz="1500" dirty="0"/>
          </a:p>
          <a:p>
            <a:pPr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sz="1500" b="1" dirty="0"/>
              <a:t>	</a:t>
            </a:r>
            <a:endParaRPr lang="en-US" sz="1800" b="1" i="1" dirty="0">
              <a:latin typeface="+mj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sz="1800" b="1" i="1" dirty="0">
                <a:latin typeface="+mj-lt"/>
              </a:rPr>
              <a:t>	</a:t>
            </a:r>
            <a:r>
              <a:rPr lang="en-US" sz="1800" b="1" i="1" u="sng" dirty="0">
                <a:highlight>
                  <a:srgbClr val="FFFF00"/>
                </a:highlight>
                <a:latin typeface="+mj-lt"/>
              </a:rPr>
              <a:t>To be religious today is to be interreligious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id-ID" sz="1800" dirty="0">
                <a:latin typeface="+mj-lt"/>
              </a:rPr>
              <a:t>			</a:t>
            </a:r>
            <a:endParaRPr lang="en-US" sz="1800" dirty="0">
              <a:latin typeface="+mj-lt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1800" dirty="0">
              <a:latin typeface="+mj-lt"/>
            </a:endParaRPr>
          </a:p>
          <a:p>
            <a:pPr>
              <a:lnSpc>
                <a:spcPct val="90000"/>
              </a:lnSpc>
              <a:defRPr/>
            </a:pPr>
            <a:endParaRPr lang="en-US" sz="1500" dirty="0"/>
          </a:p>
        </p:txBody>
      </p:sp>
      <p:pic>
        <p:nvPicPr>
          <p:cNvPr id="2050" name="Picture 2" descr="Image result for Religion and Deep Ecology">
            <a:extLst>
              <a:ext uri="{FF2B5EF4-FFF2-40B4-BE49-F238E27FC236}">
                <a16:creationId xmlns:a16="http://schemas.microsoft.com/office/drawing/2014/main" xmlns="" id="{DDAEDD08-95E8-4B05-A9ED-6E593E88F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738" y="2743200"/>
            <a:ext cx="2196124" cy="329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98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i="1" dirty="0">
                <a:solidFill>
                  <a:srgbClr val="0070C0"/>
                </a:solidFill>
              </a:rPr>
              <a:t>Deep Ecology </a:t>
            </a:r>
            <a:r>
              <a:rPr lang="en-US" sz="2800" b="1" dirty="0">
                <a:solidFill>
                  <a:srgbClr val="0070C0"/>
                </a:solidFill>
              </a:rPr>
              <a:t>dan Agama-agama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US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</p:txBody>
      </p:sp>
      <p:pic>
        <p:nvPicPr>
          <p:cNvPr id="1028" name="Picture 4" descr="Image result for “Deep Ecology”">
            <a:extLst>
              <a:ext uri="{FF2B5EF4-FFF2-40B4-BE49-F238E27FC236}">
                <a16:creationId xmlns:a16="http://schemas.microsoft.com/office/drawing/2014/main" xmlns="" id="{D6497D56-6BC2-48BD-B798-115140269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10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i="1" dirty="0">
                <a:solidFill>
                  <a:srgbClr val="0070C0"/>
                </a:solidFill>
              </a:rPr>
              <a:t>Deep Ecology </a:t>
            </a:r>
            <a:r>
              <a:rPr lang="en-US" sz="2800" b="1" dirty="0">
                <a:solidFill>
                  <a:srgbClr val="0070C0"/>
                </a:solidFill>
              </a:rPr>
              <a:t>dan Agama-agama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b="1" dirty="0">
              <a:latin typeface="+mj-lt"/>
            </a:endParaRPr>
          </a:p>
          <a:p>
            <a:pPr>
              <a:defRPr/>
            </a:pPr>
            <a:r>
              <a:rPr lang="en-US" sz="2400" b="1" dirty="0">
                <a:latin typeface="+mj-lt"/>
              </a:rPr>
              <a:t>SEGI </a:t>
            </a:r>
            <a:r>
              <a:rPr lang="en-US" sz="2400" b="1" dirty="0">
                <a:highlight>
                  <a:srgbClr val="FFFF00"/>
                </a:highlight>
                <a:latin typeface="+mj-lt"/>
              </a:rPr>
              <a:t>ONTOLOGI</a:t>
            </a:r>
          </a:p>
          <a:p>
            <a:pPr>
              <a:defRPr/>
            </a:pPr>
            <a:endParaRPr lang="en-US" sz="2400" b="1" dirty="0">
              <a:solidFill>
                <a:srgbClr val="0070C0"/>
              </a:solidFill>
              <a:latin typeface="+mj-lt"/>
            </a:endParaRPr>
          </a:p>
          <a:p>
            <a:pPr>
              <a:defRPr/>
            </a:pP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Pengertian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“Deep Ecology”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berkaitan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dengan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“Yang Absolute”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dirty="0">
                <a:latin typeface="+mj-lt"/>
              </a:rPr>
              <a:t>     </a:t>
            </a:r>
            <a:r>
              <a:rPr lang="id-ID" sz="2000" i="1" dirty="0">
                <a:latin typeface="+mj-lt"/>
              </a:rPr>
              <a:t>Dengan </a:t>
            </a:r>
            <a:r>
              <a:rPr lang="en-US" sz="2000" i="1" dirty="0" err="1">
                <a:latin typeface="+mj-lt"/>
              </a:rPr>
              <a:t>pengertian</a:t>
            </a:r>
            <a:r>
              <a:rPr lang="en-US" sz="2000" i="1" dirty="0">
                <a:latin typeface="+mj-lt"/>
              </a:rPr>
              <a:t> </a:t>
            </a:r>
            <a:r>
              <a:rPr lang="en-US" sz="2000" i="1" dirty="0" err="1">
                <a:latin typeface="+mj-lt"/>
              </a:rPr>
              <a:t>ini</a:t>
            </a:r>
            <a:r>
              <a:rPr lang="id-ID" sz="2000" i="1" dirty="0">
                <a:latin typeface="+mj-lt"/>
              </a:rPr>
              <a:t> agama-agama</a:t>
            </a:r>
            <a:r>
              <a:rPr lang="en-US" sz="2000" i="1" dirty="0">
                <a:latin typeface="+mj-lt"/>
              </a:rPr>
              <a:t> </a:t>
            </a:r>
            <a:r>
              <a:rPr lang="id-ID" sz="2000" i="1" dirty="0">
                <a:latin typeface="+mj-lt"/>
              </a:rPr>
              <a:t>bertemu pada</a:t>
            </a:r>
            <a:r>
              <a:rPr lang="en-US" sz="2000" i="1" dirty="0">
                <a:latin typeface="+mj-lt"/>
              </a:rPr>
              <a:t> </a:t>
            </a:r>
            <a:r>
              <a:rPr lang="id-ID" sz="2000" i="1" dirty="0">
                <a:latin typeface="+mj-lt"/>
              </a:rPr>
              <a:t>titik universal </a:t>
            </a:r>
            <a:endParaRPr lang="en-US" sz="2000" i="1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000" i="1" dirty="0">
                <a:latin typeface="+mj-lt"/>
              </a:rPr>
              <a:t>       </a:t>
            </a:r>
            <a:r>
              <a:rPr lang="id-ID" sz="2000" i="1" dirty="0">
                <a:latin typeface="+mj-lt"/>
              </a:rPr>
              <a:t>yang absolut. </a:t>
            </a:r>
            <a:endParaRPr lang="en-US" sz="2000" i="1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400" dirty="0">
              <a:latin typeface="+mj-lt"/>
            </a:endParaRPr>
          </a:p>
          <a:p>
            <a:pPr>
              <a:defRPr/>
            </a:pPr>
            <a:r>
              <a:rPr lang="en-US" sz="1800" b="1" dirty="0">
                <a:solidFill>
                  <a:srgbClr val="0070C0"/>
                </a:solidFill>
              </a:rPr>
              <a:t>“Deep Ecology” </a:t>
            </a:r>
            <a:r>
              <a:rPr lang="id-ID" sz="1800" dirty="0">
                <a:latin typeface="+mj-lt"/>
              </a:rPr>
              <a:t>mengakui adanya titik universal yang absolut ini, </a:t>
            </a:r>
            <a:r>
              <a:rPr lang="id-ID" sz="1800" dirty="0">
                <a:solidFill>
                  <a:srgbClr val="00B0F0"/>
                </a:solidFill>
                <a:latin typeface="+mj-lt"/>
              </a:rPr>
              <a:t>tetapi itu tidak bisa dijangkau oleh manusia.</a:t>
            </a:r>
            <a:r>
              <a:rPr lang="id-ID" sz="1800" dirty="0">
                <a:latin typeface="+mj-lt"/>
              </a:rPr>
              <a:t> Agama-agama, karena merupakan manifesitasi dari Yang Absolut, sifatnya, "secara relatif absolut" (</a:t>
            </a:r>
            <a:r>
              <a:rPr lang="id-ID" sz="1800" i="1" dirty="0">
                <a:latin typeface="+mj-lt"/>
              </a:rPr>
              <a:t>relatively absolut</a:t>
            </a:r>
            <a:r>
              <a:rPr lang="id-ID" sz="1800" dirty="0">
                <a:latin typeface="+mj-lt"/>
              </a:rPr>
              <a:t>). 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7355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i="1" dirty="0">
                <a:solidFill>
                  <a:srgbClr val="0070C0"/>
                </a:solidFill>
              </a:rPr>
              <a:t>Deep Ecology </a:t>
            </a:r>
            <a:r>
              <a:rPr lang="en-US" sz="2800" b="1" dirty="0">
                <a:solidFill>
                  <a:srgbClr val="0070C0"/>
                </a:solidFill>
              </a:rPr>
              <a:t>dan Agama-agama</a:t>
            </a:r>
            <a:endParaRPr lang="en-US" sz="2800" b="1" dirty="0"/>
          </a:p>
        </p:txBody>
      </p:sp>
      <p:pic>
        <p:nvPicPr>
          <p:cNvPr id="2050" name="Picture 2" descr="Mary Evelyn Tucker ⎥ Religion and Ecology | Story Preservation Initiative®">
            <a:extLst>
              <a:ext uri="{FF2B5EF4-FFF2-40B4-BE49-F238E27FC236}">
                <a16:creationId xmlns:a16="http://schemas.microsoft.com/office/drawing/2014/main" xmlns="" id="{58F09ADB-E774-4202-88C9-43AE01FB2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926631"/>
            <a:ext cx="3810000" cy="38778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7651" name="Content Placeholder 2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 wrap="square" anchor="t">
            <a:normAutofit/>
          </a:bodyPr>
          <a:lstStyle/>
          <a:p>
            <a:pPr marL="0" indent="0">
              <a:buNone/>
              <a:defRPr/>
            </a:pPr>
            <a:endParaRPr lang="en-US" sz="2600" b="1" dirty="0"/>
          </a:p>
          <a:p>
            <a:pPr>
              <a:spcBef>
                <a:spcPts val="0"/>
              </a:spcBef>
              <a:defRPr/>
            </a:pPr>
            <a:r>
              <a:rPr lang="en-US" sz="2600" b="1" dirty="0" err="1"/>
              <a:t>Pengertian</a:t>
            </a:r>
            <a:r>
              <a:rPr lang="en-US" sz="2600" b="1" dirty="0"/>
              <a:t> </a:t>
            </a:r>
            <a:r>
              <a:rPr lang="en-US" b="1" dirty="0">
                <a:solidFill>
                  <a:srgbClr val="0070C0"/>
                </a:solidFill>
              </a:rPr>
              <a:t>“Deep Ecology” </a:t>
            </a:r>
            <a:r>
              <a:rPr lang="id-ID" sz="2600" b="1" dirty="0"/>
              <a:t>berkaitan dengan paham keselamatan.</a:t>
            </a:r>
            <a:endParaRPr lang="en-US" sz="2600" dirty="0"/>
          </a:p>
          <a:p>
            <a:pPr>
              <a:defRPr/>
            </a:pPr>
            <a:r>
              <a:rPr lang="en-US" b="1" dirty="0">
                <a:solidFill>
                  <a:srgbClr val="0070C0"/>
                </a:solidFill>
              </a:rPr>
              <a:t>“Deep Ecology” </a:t>
            </a:r>
            <a:r>
              <a:rPr lang="id-ID" sz="2600" dirty="0"/>
              <a:t>mengakui bahwa ada </a:t>
            </a:r>
            <a:r>
              <a:rPr lang="id-ID" sz="2600" dirty="0">
                <a:highlight>
                  <a:srgbClr val="FFFF00"/>
                </a:highlight>
              </a:rPr>
              <a:t>keselamatan</a:t>
            </a:r>
            <a:r>
              <a:rPr lang="id-ID" sz="2600" dirty="0"/>
              <a:t> dalam agama-agama  (lain di luar </a:t>
            </a:r>
            <a:r>
              <a:rPr lang="en-US" sz="2600" dirty="0"/>
              <a:t>agama </a:t>
            </a:r>
            <a:r>
              <a:rPr lang="en-US" sz="2600" dirty="0" err="1"/>
              <a:t>sendiri</a:t>
            </a:r>
            <a:r>
              <a:rPr lang="id-ID" sz="2600" dirty="0"/>
              <a:t>). 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871694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i="1" dirty="0">
                <a:solidFill>
                  <a:srgbClr val="0070C0"/>
                </a:solidFill>
              </a:rPr>
              <a:t>Deep Ecology </a:t>
            </a:r>
            <a:r>
              <a:rPr lang="en-US" sz="2800" b="1" dirty="0">
                <a:solidFill>
                  <a:srgbClr val="0070C0"/>
                </a:solidFill>
              </a:rPr>
              <a:t>dan Agama-agama</a:t>
            </a:r>
            <a:endParaRPr lang="en-US" sz="2800" b="1" dirty="0"/>
          </a:p>
        </p:txBody>
      </p:sp>
      <p:sp>
        <p:nvSpPr>
          <p:cNvPr id="27651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en-US" sz="1800" b="1" dirty="0"/>
          </a:p>
          <a:p>
            <a:pPr>
              <a:lnSpc>
                <a:spcPct val="90000"/>
              </a:lnSpc>
              <a:defRPr/>
            </a:pPr>
            <a:r>
              <a:rPr lang="en-US" sz="1800" b="1" dirty="0" err="1"/>
              <a:t>Pengertian</a:t>
            </a:r>
            <a:r>
              <a:rPr lang="en-US" sz="1800" b="1" dirty="0"/>
              <a:t> </a:t>
            </a:r>
            <a:r>
              <a:rPr lang="en-US" sz="1800" b="1" dirty="0">
                <a:solidFill>
                  <a:srgbClr val="0070C0"/>
                </a:solidFill>
              </a:rPr>
              <a:t>“Deep Ecology” </a:t>
            </a:r>
            <a:r>
              <a:rPr lang="en-US" sz="1800" b="1" dirty="0" err="1"/>
              <a:t>berkaitan</a:t>
            </a:r>
            <a:r>
              <a:rPr lang="en-US" sz="1800" b="1" dirty="0"/>
              <a:t> </a:t>
            </a:r>
            <a:r>
              <a:rPr lang="en-US" sz="1800" b="1" dirty="0" err="1"/>
              <a:t>dengan</a:t>
            </a:r>
            <a:r>
              <a:rPr lang="en-US" sz="1800" b="1" dirty="0"/>
              <a:t> </a:t>
            </a:r>
            <a:r>
              <a:rPr lang="en-US" sz="1800" b="1" dirty="0" err="1"/>
              <a:t>pembagian</a:t>
            </a:r>
            <a:r>
              <a:rPr lang="en-US" sz="1800" b="1" dirty="0"/>
              <a:t> “</a:t>
            </a:r>
            <a:r>
              <a:rPr lang="en-US" sz="1800" b="1" dirty="0" err="1"/>
              <a:t>esoterisme</a:t>
            </a:r>
            <a:r>
              <a:rPr lang="en-US" sz="1800" b="1" dirty="0"/>
              <a:t>” dan “</a:t>
            </a:r>
            <a:r>
              <a:rPr lang="en-US" sz="1800" b="1" dirty="0" err="1"/>
              <a:t>eksoterisme</a:t>
            </a:r>
            <a:r>
              <a:rPr lang="en-US" sz="1800" b="1" dirty="0"/>
              <a:t>”.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sz="1800" dirty="0"/>
              <a:t>    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sz="1800" dirty="0"/>
              <a:t>     </a:t>
            </a:r>
            <a:r>
              <a:rPr lang="en-US" sz="1800" dirty="0" err="1"/>
              <a:t>Pengertian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id-ID" sz="1800" dirty="0"/>
              <a:t> ini</a:t>
            </a:r>
            <a:r>
              <a:rPr lang="en-US" sz="1800" dirty="0"/>
              <a:t> </a:t>
            </a:r>
            <a:r>
              <a:rPr lang="en-US" sz="1800" dirty="0" err="1"/>
              <a:t>menegaskan</a:t>
            </a:r>
            <a:r>
              <a:rPr lang="en-US" sz="1800" dirty="0"/>
              <a:t> </a:t>
            </a:r>
            <a:r>
              <a:rPr lang="en-US" sz="1800" dirty="0" err="1"/>
              <a:t>bahwa</a:t>
            </a:r>
            <a:r>
              <a:rPr lang="en-US" sz="1800" dirty="0"/>
              <a:t> pada</a:t>
            </a:r>
            <a:r>
              <a:rPr lang="id-ID" sz="1800" dirty="0"/>
              <a:t> agama-agama</a:t>
            </a:r>
            <a:r>
              <a:rPr lang="en-US" sz="1800" dirty="0"/>
              <a:t>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sz="1800" dirty="0"/>
              <a:t>     </a:t>
            </a:r>
            <a:r>
              <a:rPr lang="en-US" sz="1800" dirty="0" err="1"/>
              <a:t>ada</a:t>
            </a:r>
            <a:r>
              <a:rPr lang="en-US" sz="1800" dirty="0"/>
              <a:t> </a:t>
            </a:r>
            <a:r>
              <a:rPr lang="id-ID" sz="1800" dirty="0"/>
              <a:t>tingkat eksoterisme dan esoterisme. Perbedaan, </a:t>
            </a:r>
            <a:r>
              <a:rPr lang="en-US" sz="1800" dirty="0"/>
              <a:t>   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sz="1800" dirty="0"/>
              <a:t>     </a:t>
            </a:r>
            <a:r>
              <a:rPr lang="id-ID" sz="1800" dirty="0"/>
              <a:t>bahkan sampai pada yang paling fundamental, ada pada </a:t>
            </a:r>
            <a:r>
              <a:rPr lang="en-US" sz="1800" dirty="0"/>
              <a:t>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sz="1800" dirty="0"/>
              <a:t>     </a:t>
            </a:r>
            <a:r>
              <a:rPr lang="id-ID" sz="1800" dirty="0">
                <a:highlight>
                  <a:srgbClr val="FFFF00"/>
                </a:highlight>
              </a:rPr>
              <a:t>segi eksoterik</a:t>
            </a:r>
            <a:r>
              <a:rPr lang="id-ID" sz="1800" dirty="0"/>
              <a:t>, tetapi pada tingkat esoteris, agama-agama</a:t>
            </a:r>
            <a:r>
              <a:rPr lang="en-US" sz="1800" dirty="0"/>
              <a:t>  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sz="1800" dirty="0"/>
              <a:t>     </a:t>
            </a:r>
            <a:r>
              <a:rPr lang="id-ID" sz="1800" dirty="0"/>
              <a:t>share kebenaran dan pengalaman batin. </a:t>
            </a:r>
            <a:r>
              <a:rPr lang="en-US" sz="1800" dirty="0" err="1"/>
              <a:t>Begitulah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soal</a:t>
            </a:r>
            <a:r>
              <a:rPr lang="en-US" sz="1800" dirty="0"/>
              <a:t> </a:t>
            </a:r>
            <a:r>
              <a:rPr lang="en-US" sz="1800" dirty="0" err="1"/>
              <a:t>ekologi</a:t>
            </a:r>
            <a:r>
              <a:rPr lang="en-US" sz="1800" dirty="0"/>
              <a:t>.</a:t>
            </a:r>
          </a:p>
        </p:txBody>
      </p:sp>
      <p:pic>
        <p:nvPicPr>
          <p:cNvPr id="4098" name="Picture 2" descr="The Natural Religion (Ecological Church) (@NatureReligion) | Twitter">
            <a:extLst>
              <a:ext uri="{FF2B5EF4-FFF2-40B4-BE49-F238E27FC236}">
                <a16:creationId xmlns:a16="http://schemas.microsoft.com/office/drawing/2014/main" xmlns="" id="{E1C74BAA-2C91-4CDE-817B-B4363075A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2384425"/>
            <a:ext cx="3810000" cy="2962275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i="1" dirty="0">
                <a:solidFill>
                  <a:srgbClr val="0070C0"/>
                </a:solidFill>
              </a:rPr>
              <a:t>Deep Ecology </a:t>
            </a:r>
            <a:r>
              <a:rPr lang="en-US" sz="2400" b="1" dirty="0">
                <a:solidFill>
                  <a:srgbClr val="0070C0"/>
                </a:solidFill>
              </a:rPr>
              <a:t>dan Agama-agama</a:t>
            </a:r>
            <a:endParaRPr lang="en-US" sz="2400" b="1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b="1" dirty="0">
              <a:latin typeface="+mj-lt"/>
            </a:endParaRPr>
          </a:p>
          <a:p>
            <a:pPr>
              <a:defRPr/>
            </a:pPr>
            <a:r>
              <a:rPr lang="en-US" sz="2000" b="1" dirty="0">
                <a:solidFill>
                  <a:srgbClr val="0070C0"/>
                </a:solidFill>
              </a:rPr>
              <a:t>“Deep Ecology” </a:t>
            </a:r>
            <a:r>
              <a:rPr lang="id-ID" sz="2000" dirty="0">
                <a:latin typeface="+mj-lt"/>
              </a:rPr>
              <a:t>menegaskan bahwa, Kesempurnaan segi esoteris orang beriman harus melengkapi dirinya dengan </a:t>
            </a:r>
            <a:r>
              <a:rPr lang="id-ID" sz="2000" dirty="0">
                <a:highlight>
                  <a:srgbClr val="FFFF00"/>
                </a:highlight>
                <a:latin typeface="+mj-lt"/>
              </a:rPr>
              <a:t>segi-segi eksoteris, yang lebih berdimensi sosial-horizontal dengan sesama manusia</a:t>
            </a:r>
            <a:r>
              <a:rPr lang="id-ID" sz="2000" dirty="0">
                <a:latin typeface="+mj-lt"/>
              </a:rPr>
              <a:t>, selain yang berdimensi individual-vertikal dengan Tuhan. Wujud dimensi sosial-horizontal itu ialah </a:t>
            </a:r>
            <a:r>
              <a:rPr lang="id-ID" sz="2000" dirty="0">
                <a:highlight>
                  <a:srgbClr val="FFFF00"/>
                </a:highlight>
                <a:latin typeface="+mj-lt"/>
              </a:rPr>
              <a:t>kerja-kerja kemanusiaan</a:t>
            </a:r>
            <a:r>
              <a:rPr lang="id-ID" sz="2000" dirty="0">
                <a:latin typeface="+mj-lt"/>
              </a:rPr>
              <a:t> atau, dalam istilah yang lebih “teknis” keagamaan, amal saleh (Arab: </a:t>
            </a:r>
            <a:r>
              <a:rPr lang="id-ID" sz="2000" i="1" dirty="0">
                <a:latin typeface="+mj-lt"/>
              </a:rPr>
              <a:t>‘amal shālih</a:t>
            </a:r>
            <a:r>
              <a:rPr lang="id-ID" sz="2000" dirty="0">
                <a:latin typeface="+mj-lt"/>
              </a:rPr>
              <a:t>, perbuatan kebajikan)". Jadi </a:t>
            </a:r>
            <a:r>
              <a:rPr lang="en-US" sz="2000" b="1" dirty="0">
                <a:solidFill>
                  <a:srgbClr val="0070C0"/>
                </a:solidFill>
              </a:rPr>
              <a:t>“Deep Ecology” </a:t>
            </a:r>
            <a:r>
              <a:rPr lang="id-ID" sz="2000" b="1" dirty="0">
                <a:solidFill>
                  <a:srgbClr val="0070C0"/>
                </a:solidFill>
                <a:latin typeface="+mj-lt"/>
              </a:rPr>
              <a:t>menaruh secara seimbang dimensi eksoteris dan esoteris </a:t>
            </a:r>
            <a:r>
              <a:rPr lang="id-ID" sz="2000" dirty="0">
                <a:latin typeface="+mj-lt"/>
              </a:rPr>
              <a:t>ini.</a:t>
            </a:r>
            <a:endParaRPr lang="en-US" sz="2000" dirty="0">
              <a:latin typeface="+mj-lt"/>
            </a:endParaRPr>
          </a:p>
        </p:txBody>
      </p:sp>
      <p:pic>
        <p:nvPicPr>
          <p:cNvPr id="5124" name="Picture 4" descr="James Miller's new book on religion &amp; ecology in China | School of Religion">
            <a:extLst>
              <a:ext uri="{FF2B5EF4-FFF2-40B4-BE49-F238E27FC236}">
                <a16:creationId xmlns:a16="http://schemas.microsoft.com/office/drawing/2014/main" xmlns="" id="{1102B6F1-045B-43A2-A045-81EFE2513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246" y="4592637"/>
            <a:ext cx="2999508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solidFill>
            <a:schemeClr val="tx1"/>
          </a:solidFill>
          <a:miter lim="800000"/>
          <a:headEnd/>
          <a:tailEnd/>
        </a:ln>
      </a:spPr>
      <a:bodyPr wrap="none" anchor="ctr"/>
      <a:lstStyle>
        <a:defPPr>
          <a:defRPr dirty="0" smtClean="0"/>
        </a:defPPr>
      </a:lstStyle>
    </a:sp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1583</TotalTime>
  <Words>999</Words>
  <Application>Microsoft Office PowerPoint</Application>
  <PresentationFormat>On-screen Show (4:3)</PresentationFormat>
  <Paragraphs>121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Layers</vt:lpstr>
      <vt:lpstr> BANJIR DAN  SIKAP TERHADAP ALAM Dengan ilustrasi Deep Ecology/Eco Feminism </vt:lpstr>
      <vt:lpstr>KERUSAKAN ALAM</vt:lpstr>
      <vt:lpstr>PERSPEKTIF DALAM MELIHAT ALAM</vt:lpstr>
      <vt:lpstr>PERSPEKTIF DALAM MELIHAT ALAM Deep Ecology dan Agama-agama</vt:lpstr>
      <vt:lpstr>Deep Ecology dan Agama-agama</vt:lpstr>
      <vt:lpstr>Deep Ecology dan Agama-agama</vt:lpstr>
      <vt:lpstr>Deep Ecology dan Agama-agama</vt:lpstr>
      <vt:lpstr>Deep Ecology dan Agama-agama</vt:lpstr>
      <vt:lpstr>Deep Ecology dan Agama-agama</vt:lpstr>
      <vt:lpstr>Deep Ecology dan Agama-agama</vt:lpstr>
      <vt:lpstr>Deep Ecology dan Agama-agama</vt:lpstr>
      <vt:lpstr>Deep Ecology dan Agama-agama</vt:lpstr>
      <vt:lpstr>APAKAH NURCHOLISH SEORANG PLURALIS?</vt:lpstr>
      <vt:lpstr>Deep Ecology dan Agama-agama</vt:lpstr>
      <vt:lpstr>Deep Ecology dan Agama-agama</vt:lpstr>
      <vt:lpstr>KESIMPULAN</vt:lpstr>
      <vt:lpstr>PENUTUP</vt:lpstr>
      <vt:lpstr>PENUTUP</vt:lpstr>
      <vt:lpstr>PENUTUP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DIALOG KEMANUSIAAN DAN EKOLOGI Dengan ilustrasi Teologi Inklusivf Nurcholish Madjid</dc:title>
  <dc:creator>Budhy Munawar Rachman</dc:creator>
  <cp:lastModifiedBy>ACER</cp:lastModifiedBy>
  <cp:revision>39</cp:revision>
  <dcterms:created xsi:type="dcterms:W3CDTF">2021-01-28T00:36:27Z</dcterms:created>
  <dcterms:modified xsi:type="dcterms:W3CDTF">2021-03-08T02:42:51Z</dcterms:modified>
</cp:coreProperties>
</file>